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87" r:id="rId3"/>
    <p:sldId id="288" r:id="rId4"/>
    <p:sldId id="289" r:id="rId5"/>
    <p:sldId id="290" r:id="rId6"/>
    <p:sldId id="257" r:id="rId7"/>
    <p:sldId id="276" r:id="rId8"/>
    <p:sldId id="277" r:id="rId9"/>
    <p:sldId id="278" r:id="rId10"/>
    <p:sldId id="279" r:id="rId11"/>
    <p:sldId id="280" r:id="rId12"/>
    <p:sldId id="281" r:id="rId13"/>
    <p:sldId id="285" r:id="rId14"/>
    <p:sldId id="282" r:id="rId15"/>
    <p:sldId id="286" r:id="rId16"/>
    <p:sldId id="283" r:id="rId17"/>
    <p:sldId id="284" r:id="rId18"/>
    <p:sldId id="275" r:id="rId19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A5CA"/>
    <a:srgbClr val="5F5F5F"/>
    <a:srgbClr val="AAC1DA"/>
    <a:srgbClr val="D1DBEB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449" autoAdjust="0"/>
    <p:restoredTop sz="94660" autoAdjust="0"/>
  </p:normalViewPr>
  <p:slideViewPr>
    <p:cSldViewPr>
      <p:cViewPr varScale="1">
        <p:scale>
          <a:sx n="44" d="100"/>
          <a:sy n="44" d="100"/>
        </p:scale>
        <p:origin x="-10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1CC34-6514-431A-8518-3B20FD8CCD76}" type="doc">
      <dgm:prSet loTypeId="urn:microsoft.com/office/officeart/2005/8/layout/radial4" loCatId="relationship" qsTypeId="urn:microsoft.com/office/officeart/2005/8/quickstyle/3d5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B643B668-B8BC-42E5-AF22-40172A64A6E5}">
      <dgm:prSet phldrT="[Текст]" custT="1"/>
      <dgm:spPr/>
      <dgm:t>
        <a:bodyPr lIns="0" tIns="0" rIns="0" bIns="0"/>
        <a:lstStyle/>
        <a:p>
          <a:r>
            <a:rPr lang="uk-UA" sz="2300" baseline="0" dirty="0" smtClean="0"/>
            <a:t>ТЕХНОЛОГІЇ ДИСТАНЦІЙНОГО НАВЧАННЯ</a:t>
          </a:r>
          <a:endParaRPr lang="ru-RU" sz="2300" baseline="0" dirty="0"/>
        </a:p>
      </dgm:t>
    </dgm:pt>
    <dgm:pt modelId="{B70F99B1-E4B5-4D47-97E1-99F8A94428A6}" type="parTrans" cxnId="{1FCDF94C-9E96-48C3-A096-6B1B6D79A14E}">
      <dgm:prSet/>
      <dgm:spPr/>
      <dgm:t>
        <a:bodyPr/>
        <a:lstStyle/>
        <a:p>
          <a:endParaRPr lang="ru-RU"/>
        </a:p>
      </dgm:t>
    </dgm:pt>
    <dgm:pt modelId="{06B169D5-A18E-4470-80B6-E137DCF09885}" type="sibTrans" cxnId="{1FCDF94C-9E96-48C3-A096-6B1B6D79A14E}">
      <dgm:prSet/>
      <dgm:spPr/>
      <dgm:t>
        <a:bodyPr/>
        <a:lstStyle/>
        <a:p>
          <a:endParaRPr lang="ru-RU"/>
        </a:p>
      </dgm:t>
    </dgm:pt>
    <dgm:pt modelId="{1BFFD396-CD93-4E42-86C8-E8BF02499C7F}">
      <dgm:prSet phldrT="[Текст]"/>
      <dgm:spPr/>
      <dgm:t>
        <a:bodyPr/>
        <a:lstStyle/>
        <a:p>
          <a:r>
            <a:rPr lang="uk-UA" b="1" dirty="0" smtClean="0"/>
            <a:t>Подання освітньої інформації</a:t>
          </a:r>
          <a:endParaRPr lang="ru-RU" dirty="0"/>
        </a:p>
      </dgm:t>
    </dgm:pt>
    <dgm:pt modelId="{2A29688D-9064-429B-9697-433F1A528AF7}" type="parTrans" cxnId="{54C03C00-4ECB-4F9F-871F-B291E6B3FD12}">
      <dgm:prSet/>
      <dgm:spPr/>
      <dgm:t>
        <a:bodyPr/>
        <a:lstStyle/>
        <a:p>
          <a:endParaRPr lang="ru-RU"/>
        </a:p>
      </dgm:t>
    </dgm:pt>
    <dgm:pt modelId="{F4488C86-E7D8-4B55-A3CC-4EC52C0789D4}" type="sibTrans" cxnId="{54C03C00-4ECB-4F9F-871F-B291E6B3FD12}">
      <dgm:prSet/>
      <dgm:spPr/>
      <dgm:t>
        <a:bodyPr/>
        <a:lstStyle/>
        <a:p>
          <a:endParaRPr lang="ru-RU"/>
        </a:p>
      </dgm:t>
    </dgm:pt>
    <dgm:pt modelId="{93DA03F4-C14A-4C0E-A082-8DD0B233E40E}">
      <dgm:prSet phldrT="[Текст]"/>
      <dgm:spPr/>
      <dgm:t>
        <a:bodyPr/>
        <a:lstStyle/>
        <a:p>
          <a:r>
            <a:rPr lang="uk-UA" b="1" dirty="0" smtClean="0"/>
            <a:t>Передача освітньої інформації</a:t>
          </a:r>
          <a:endParaRPr lang="ru-RU" dirty="0"/>
        </a:p>
      </dgm:t>
    </dgm:pt>
    <dgm:pt modelId="{0919C8DF-CD3D-4C97-A084-4C7ECC1AD2F6}" type="parTrans" cxnId="{649D0997-7954-4ABE-BEFF-DF08A8A97256}">
      <dgm:prSet/>
      <dgm:spPr/>
      <dgm:t>
        <a:bodyPr/>
        <a:lstStyle/>
        <a:p>
          <a:endParaRPr lang="ru-RU"/>
        </a:p>
      </dgm:t>
    </dgm:pt>
    <dgm:pt modelId="{6C815423-7195-4DCF-9693-F968B70BE346}" type="sibTrans" cxnId="{649D0997-7954-4ABE-BEFF-DF08A8A97256}">
      <dgm:prSet/>
      <dgm:spPr/>
      <dgm:t>
        <a:bodyPr/>
        <a:lstStyle/>
        <a:p>
          <a:endParaRPr lang="ru-RU"/>
        </a:p>
      </dgm:t>
    </dgm:pt>
    <dgm:pt modelId="{8C479E9D-EA82-4D44-BF96-ECFBE157890F}">
      <dgm:prSet phldrT="[Текст]"/>
      <dgm:spPr/>
      <dgm:t>
        <a:bodyPr/>
        <a:lstStyle/>
        <a:p>
          <a:r>
            <a:rPr lang="uk-UA" b="1" dirty="0" smtClean="0"/>
            <a:t>Зберігання й обробка освітньої інформації</a:t>
          </a:r>
          <a:endParaRPr lang="ru-RU" dirty="0"/>
        </a:p>
      </dgm:t>
    </dgm:pt>
    <dgm:pt modelId="{CBCCBA4B-4C01-4D8F-BC32-E60CFBE875DD}" type="parTrans" cxnId="{1949C34D-201F-4194-B31E-0482C9A793E3}">
      <dgm:prSet/>
      <dgm:spPr/>
      <dgm:t>
        <a:bodyPr/>
        <a:lstStyle/>
        <a:p>
          <a:endParaRPr lang="ru-RU"/>
        </a:p>
      </dgm:t>
    </dgm:pt>
    <dgm:pt modelId="{1518BBBC-ABC3-45FC-843B-3FA72D403D32}" type="sibTrans" cxnId="{1949C34D-201F-4194-B31E-0482C9A793E3}">
      <dgm:prSet/>
      <dgm:spPr/>
      <dgm:t>
        <a:bodyPr/>
        <a:lstStyle/>
        <a:p>
          <a:endParaRPr lang="ru-RU"/>
        </a:p>
      </dgm:t>
    </dgm:pt>
    <dgm:pt modelId="{3A6593ED-24E0-44BF-ABE6-416B9A3FAE0A}" type="pres">
      <dgm:prSet presAssocID="{DEF1CC34-6514-431A-8518-3B20FD8CCD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FAB222-5180-4741-B9D6-CE4A2E1110B0}" type="pres">
      <dgm:prSet presAssocID="{B643B668-B8BC-42E5-AF22-40172A64A6E5}" presName="centerShape" presStyleLbl="node0" presStyleIdx="0" presStyleCnt="1" custScaleX="180043" custScaleY="155366" custLinFactNeighborX="0" custLinFactNeighborY="3707"/>
      <dgm:spPr/>
      <dgm:t>
        <a:bodyPr/>
        <a:lstStyle/>
        <a:p>
          <a:endParaRPr lang="ru-RU"/>
        </a:p>
      </dgm:t>
    </dgm:pt>
    <dgm:pt modelId="{239DEE93-7206-45BA-BBA6-CB975E685551}" type="pres">
      <dgm:prSet presAssocID="{2A29688D-9064-429B-9697-433F1A528AF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EAF9C478-8240-4DD5-833B-5DE869CF075D}" type="pres">
      <dgm:prSet presAssocID="{1BFFD396-CD93-4E42-86C8-E8BF02499C7F}" presName="node" presStyleLbl="node1" presStyleIdx="0" presStyleCnt="3" custRadScaleRad="111028" custRadScaleInc="11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32DA76-5E6F-4225-AF3E-6188354DA18F}" type="pres">
      <dgm:prSet presAssocID="{0919C8DF-CD3D-4C97-A084-4C7ECC1AD2F6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D32ED84F-DDB7-43AF-B3D5-9E6114CCD39C}" type="pres">
      <dgm:prSet presAssocID="{93DA03F4-C14A-4C0E-A082-8DD0B233E40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E4FEF-8B6F-48B4-8CA9-BB3534B6A7ED}" type="pres">
      <dgm:prSet presAssocID="{CBCCBA4B-4C01-4D8F-BC32-E60CFBE875D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A256F20E-9101-440F-97C2-A97DB993B462}" type="pres">
      <dgm:prSet presAssocID="{8C479E9D-EA82-4D44-BF96-ECFBE157890F}" presName="node" presStyleLbl="node1" presStyleIdx="2" presStyleCnt="3" custRadScaleRad="113247" custRadScaleInc="-14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47121F-E10D-4F06-8B25-E64F17CD5C87}" type="presOf" srcId="{CBCCBA4B-4C01-4D8F-BC32-E60CFBE875DD}" destId="{AF6E4FEF-8B6F-48B4-8CA9-BB3534B6A7ED}" srcOrd="0" destOrd="0" presId="urn:microsoft.com/office/officeart/2005/8/layout/radial4"/>
    <dgm:cxn modelId="{B1AE8966-D692-4C00-A4B6-3CD332B32978}" type="presOf" srcId="{1BFFD396-CD93-4E42-86C8-E8BF02499C7F}" destId="{EAF9C478-8240-4DD5-833B-5DE869CF075D}" srcOrd="0" destOrd="0" presId="urn:microsoft.com/office/officeart/2005/8/layout/radial4"/>
    <dgm:cxn modelId="{21D0FD1C-A74C-4831-ADAD-E2A99B5FB9DE}" type="presOf" srcId="{B643B668-B8BC-42E5-AF22-40172A64A6E5}" destId="{E2FAB222-5180-4741-B9D6-CE4A2E1110B0}" srcOrd="0" destOrd="0" presId="urn:microsoft.com/office/officeart/2005/8/layout/radial4"/>
    <dgm:cxn modelId="{1FCDF94C-9E96-48C3-A096-6B1B6D79A14E}" srcId="{DEF1CC34-6514-431A-8518-3B20FD8CCD76}" destId="{B643B668-B8BC-42E5-AF22-40172A64A6E5}" srcOrd="0" destOrd="0" parTransId="{B70F99B1-E4B5-4D47-97E1-99F8A94428A6}" sibTransId="{06B169D5-A18E-4470-80B6-E137DCF09885}"/>
    <dgm:cxn modelId="{48323874-12B3-43EE-843E-7508667551C5}" type="presOf" srcId="{0919C8DF-CD3D-4C97-A084-4C7ECC1AD2F6}" destId="{7E32DA76-5E6F-4225-AF3E-6188354DA18F}" srcOrd="0" destOrd="0" presId="urn:microsoft.com/office/officeart/2005/8/layout/radial4"/>
    <dgm:cxn modelId="{FF478825-64C0-48FE-940E-6C3B760B5DD0}" type="presOf" srcId="{93DA03F4-C14A-4C0E-A082-8DD0B233E40E}" destId="{D32ED84F-DDB7-43AF-B3D5-9E6114CCD39C}" srcOrd="0" destOrd="0" presId="urn:microsoft.com/office/officeart/2005/8/layout/radial4"/>
    <dgm:cxn modelId="{306C77AA-0B97-441F-80FD-8EF8073C942A}" type="presOf" srcId="{8C479E9D-EA82-4D44-BF96-ECFBE157890F}" destId="{A256F20E-9101-440F-97C2-A97DB993B462}" srcOrd="0" destOrd="0" presId="urn:microsoft.com/office/officeart/2005/8/layout/radial4"/>
    <dgm:cxn modelId="{54C03C00-4ECB-4F9F-871F-B291E6B3FD12}" srcId="{B643B668-B8BC-42E5-AF22-40172A64A6E5}" destId="{1BFFD396-CD93-4E42-86C8-E8BF02499C7F}" srcOrd="0" destOrd="0" parTransId="{2A29688D-9064-429B-9697-433F1A528AF7}" sibTransId="{F4488C86-E7D8-4B55-A3CC-4EC52C0789D4}"/>
    <dgm:cxn modelId="{649D0997-7954-4ABE-BEFF-DF08A8A97256}" srcId="{B643B668-B8BC-42E5-AF22-40172A64A6E5}" destId="{93DA03F4-C14A-4C0E-A082-8DD0B233E40E}" srcOrd="1" destOrd="0" parTransId="{0919C8DF-CD3D-4C97-A084-4C7ECC1AD2F6}" sibTransId="{6C815423-7195-4DCF-9693-F968B70BE346}"/>
    <dgm:cxn modelId="{1949C34D-201F-4194-B31E-0482C9A793E3}" srcId="{B643B668-B8BC-42E5-AF22-40172A64A6E5}" destId="{8C479E9D-EA82-4D44-BF96-ECFBE157890F}" srcOrd="2" destOrd="0" parTransId="{CBCCBA4B-4C01-4D8F-BC32-E60CFBE875DD}" sibTransId="{1518BBBC-ABC3-45FC-843B-3FA72D403D32}"/>
    <dgm:cxn modelId="{A4EA221F-3C26-4D6C-B88D-A6B97CC96C50}" type="presOf" srcId="{2A29688D-9064-429B-9697-433F1A528AF7}" destId="{239DEE93-7206-45BA-BBA6-CB975E685551}" srcOrd="0" destOrd="0" presId="urn:microsoft.com/office/officeart/2005/8/layout/radial4"/>
    <dgm:cxn modelId="{9F848BF1-095E-42B8-A246-54EADF280393}" type="presOf" srcId="{DEF1CC34-6514-431A-8518-3B20FD8CCD76}" destId="{3A6593ED-24E0-44BF-ABE6-416B9A3FAE0A}" srcOrd="0" destOrd="0" presId="urn:microsoft.com/office/officeart/2005/8/layout/radial4"/>
    <dgm:cxn modelId="{1DE78E30-79BF-4B75-B694-664776ED1C52}" type="presParOf" srcId="{3A6593ED-24E0-44BF-ABE6-416B9A3FAE0A}" destId="{E2FAB222-5180-4741-B9D6-CE4A2E1110B0}" srcOrd="0" destOrd="0" presId="urn:microsoft.com/office/officeart/2005/8/layout/radial4"/>
    <dgm:cxn modelId="{1E993295-47FF-412A-B8CC-6786B8466A03}" type="presParOf" srcId="{3A6593ED-24E0-44BF-ABE6-416B9A3FAE0A}" destId="{239DEE93-7206-45BA-BBA6-CB975E685551}" srcOrd="1" destOrd="0" presId="urn:microsoft.com/office/officeart/2005/8/layout/radial4"/>
    <dgm:cxn modelId="{ECF59BCE-3F76-4D56-BC49-AA15F29403A6}" type="presParOf" srcId="{3A6593ED-24E0-44BF-ABE6-416B9A3FAE0A}" destId="{EAF9C478-8240-4DD5-833B-5DE869CF075D}" srcOrd="2" destOrd="0" presId="urn:microsoft.com/office/officeart/2005/8/layout/radial4"/>
    <dgm:cxn modelId="{A327C8F4-5E24-4F20-81F8-5D0F186C46C0}" type="presParOf" srcId="{3A6593ED-24E0-44BF-ABE6-416B9A3FAE0A}" destId="{7E32DA76-5E6F-4225-AF3E-6188354DA18F}" srcOrd="3" destOrd="0" presId="urn:microsoft.com/office/officeart/2005/8/layout/radial4"/>
    <dgm:cxn modelId="{A3DF8F07-9600-44EC-AE4F-B61DD55B801F}" type="presParOf" srcId="{3A6593ED-24E0-44BF-ABE6-416B9A3FAE0A}" destId="{D32ED84F-DDB7-43AF-B3D5-9E6114CCD39C}" srcOrd="4" destOrd="0" presId="urn:microsoft.com/office/officeart/2005/8/layout/radial4"/>
    <dgm:cxn modelId="{DE0CD8C4-F346-4E28-99B6-9AF5BCE6C7AD}" type="presParOf" srcId="{3A6593ED-24E0-44BF-ABE6-416B9A3FAE0A}" destId="{AF6E4FEF-8B6F-48B4-8CA9-BB3534B6A7ED}" srcOrd="5" destOrd="0" presId="urn:microsoft.com/office/officeart/2005/8/layout/radial4"/>
    <dgm:cxn modelId="{8F80319A-7626-4744-B13D-9AF3BE8F6DD3}" type="presParOf" srcId="{3A6593ED-24E0-44BF-ABE6-416B9A3FAE0A}" destId="{A256F20E-9101-440F-97C2-A97DB993B462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409A19-CF45-486F-94A6-33CB2C4377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1143000" y="628650"/>
            <a:ext cx="8012113" cy="2571750"/>
            <a:chOff x="720" y="396"/>
            <a:chExt cx="5047" cy="1620"/>
          </a:xfrm>
        </p:grpSpPr>
        <p:sp>
          <p:nvSpPr>
            <p:cNvPr id="3090" name="Rectangle 18"/>
            <p:cNvSpPr>
              <a:spLocks noChangeArrowheads="1"/>
            </p:cNvSpPr>
            <p:nvPr userDrawn="1"/>
          </p:nvSpPr>
          <p:spPr bwMode="gray">
            <a:xfrm>
              <a:off x="1081" y="396"/>
              <a:ext cx="4686" cy="15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gray">
            <a:xfrm>
              <a:off x="720" y="1440"/>
              <a:ext cx="576" cy="57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1130300" y="3141663"/>
            <a:ext cx="8013700" cy="5746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573088" y="2520950"/>
            <a:ext cx="576262" cy="641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1716088" y="628650"/>
            <a:ext cx="566737" cy="6365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gray">
          <a:xfrm>
            <a:off x="2278063" y="0"/>
            <a:ext cx="585787" cy="635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gray">
          <a:xfrm>
            <a:off x="2281238" y="628650"/>
            <a:ext cx="585787" cy="6318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gray">
          <a:xfrm>
            <a:off x="1141413" y="1262063"/>
            <a:ext cx="574675" cy="6254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gray">
          <a:xfrm>
            <a:off x="1716088" y="1263650"/>
            <a:ext cx="566737" cy="6223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gray">
          <a:xfrm>
            <a:off x="573088" y="1885950"/>
            <a:ext cx="576262" cy="6445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gray">
          <a:xfrm>
            <a:off x="1141413" y="1885950"/>
            <a:ext cx="576262" cy="644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gray">
          <a:xfrm>
            <a:off x="0" y="2528888"/>
            <a:ext cx="574675" cy="6334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752600" y="1800225"/>
            <a:ext cx="6629400" cy="1012825"/>
          </a:xfrm>
        </p:spPr>
        <p:txBody>
          <a:bodyPr/>
          <a:lstStyle>
            <a:lvl1pPr algn="ctr">
              <a:defRPr sz="3600" i="1"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600200" y="3276600"/>
            <a:ext cx="6324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AA65DF-8A74-4423-9BED-C46D65C38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A1D298-53B9-42AA-B74C-086D0E27E8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9436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29718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1AAB7D04-3F36-43FE-9672-11603CF5E8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5943600" y="68263"/>
            <a:ext cx="25908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141A88-EDBC-43A1-BED0-1C98D9146A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247B9E-1475-4F9A-99C8-BD5E02599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6E0528-7E12-4E56-AF14-8CC8AD8F0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A9794A-2EAE-46AA-B686-C8BA0FB7D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45F06F-7740-4BB6-8705-40FB3B27E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CAC125-A353-448B-B301-B05B2C9B2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480361-FC05-4E69-8698-5EFD64FDC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D64EDD-4E54-4ACE-836A-87287C1A6D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655638" y="360363"/>
            <a:ext cx="8497887" cy="7191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3732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373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FB02A6-B7BB-47A6-A148-A7C9B55DA8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457200"/>
            <a:ext cx="7391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0" y="719138"/>
            <a:ext cx="328613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328613" y="357188"/>
            <a:ext cx="328612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657225" y="0"/>
            <a:ext cx="328613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657225" y="361950"/>
            <a:ext cx="328613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328613" y="719138"/>
            <a:ext cx="328612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0" y="68263"/>
            <a:ext cx="25908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0232" y="1428736"/>
            <a:ext cx="6629400" cy="1012825"/>
          </a:xfrm>
        </p:spPr>
        <p:txBody>
          <a:bodyPr/>
          <a:lstStyle/>
          <a:p>
            <a:r>
              <a:rPr lang="uk-UA" sz="3200" dirty="0" smtClean="0"/>
              <a:t>ОРГАНІЗАЦІЯ ДИСТАНЦІЙНОГО НАВЧАННЯ </a:t>
            </a:r>
            <a:br>
              <a:rPr lang="uk-UA" sz="3200" dirty="0" smtClean="0"/>
            </a:br>
            <a:r>
              <a:rPr lang="uk-UA" sz="3200" dirty="0" smtClean="0"/>
              <a:t>У НАВЧАЛЬНОМУ ЗАКЛАДІ</a:t>
            </a:r>
            <a:endParaRPr lang="en-US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1472" y="4562484"/>
            <a:ext cx="8001024" cy="438152"/>
          </a:xfrm>
        </p:spPr>
        <p:txBody>
          <a:bodyPr/>
          <a:lstStyle/>
          <a:p>
            <a:r>
              <a:rPr lang="uk-UA" sz="2400" dirty="0" smtClean="0">
                <a:solidFill>
                  <a:schemeClr val="tx1"/>
                </a:solidFill>
              </a:rPr>
              <a:t>Навчальна дисципліна циклу</a:t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sz="2400" dirty="0" err="1" smtClean="0">
                <a:solidFill>
                  <a:schemeClr val="tx1"/>
                </a:solidFill>
              </a:rPr>
              <a:t>“Освітні</a:t>
            </a: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sz="2400" dirty="0" err="1" smtClean="0">
                <a:solidFill>
                  <a:schemeClr val="tx1"/>
                </a:solidFill>
              </a:rPr>
              <a:t>вимірювання”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Picture 4" descr="ec-TEMPUS_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480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86314" y="5500702"/>
            <a:ext cx="41885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uk-UA" sz="2400" b="1" i="1" dirty="0" smtClean="0"/>
              <a:t>Кухар Л.О.</a:t>
            </a:r>
          </a:p>
          <a:p>
            <a:pPr algn="r"/>
            <a:r>
              <a:rPr lang="uk-UA" sz="2400" b="1" i="1" dirty="0" smtClean="0"/>
              <a:t>Сергієнко В.П.</a:t>
            </a:r>
          </a:p>
          <a:p>
            <a:pPr algn="r"/>
            <a:r>
              <a:rPr lang="uk-UA" sz="2400" b="1" i="1" dirty="0" smtClean="0"/>
              <a:t>НПУ ім. М.П. Драгоманова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Після вивчення дисципліни, студент повинен </a:t>
            </a:r>
            <a:r>
              <a:rPr lang="uk-UA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вміти</a:t>
            </a:r>
            <a:r>
              <a:rPr lang="uk-UA" i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629167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uk-UA" sz="2400" dirty="0"/>
              <a:t>п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рацювати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 дистанційними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курсами;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400" dirty="0" smtClean="0"/>
              <a:t>п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рацювати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 електронними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підручниками;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400" dirty="0" smtClean="0"/>
              <a:t>п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рацювати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 програмними засобами, призначеними для конструювання дистанційних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курсів;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400" dirty="0" smtClean="0"/>
              <a:t>с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творювати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дистанційні уроки та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курси;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400" dirty="0" smtClean="0"/>
              <a:t>о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рганізовувати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дистанційне навчання у навчальному закладі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Тематичний план навчального курсу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15372" cy="4302546"/>
        </p:xfrm>
        <a:graphic>
          <a:graphicData uri="http://schemas.openxmlformats.org/drawingml/2006/table">
            <a:tbl>
              <a:tblPr/>
              <a:tblGrid>
                <a:gridCol w="4068564"/>
                <a:gridCol w="704175"/>
                <a:gridCol w="1019531"/>
                <a:gridCol w="807384"/>
                <a:gridCol w="807384"/>
                <a:gridCol w="808334"/>
              </a:tblGrid>
              <a:tr h="495257">
                <a:tc row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Назва дисципліни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Кількість годин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Всього годин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Аудиторні години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Самостійна робота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Всього аудиторних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Лекції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Лабораторні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670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latin typeface="Times New Roman"/>
                          <a:ea typeface="Times New Roman"/>
                        </a:rPr>
                        <a:t>Організація дистанційної освіти в навчальному закладі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Times New Roman"/>
                        </a:rPr>
                        <a:t>108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</a:rPr>
                        <a:t>74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МОДУЛЬ 1.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1534935"/>
          <a:ext cx="8572557" cy="4916063"/>
        </p:xfrm>
        <a:graphic>
          <a:graphicData uri="http://schemas.openxmlformats.org/drawingml/2006/table">
            <a:tbl>
              <a:tblPr/>
              <a:tblGrid>
                <a:gridCol w="669820"/>
                <a:gridCol w="4553637"/>
                <a:gridCol w="669820"/>
                <a:gridCol w="669820"/>
                <a:gridCol w="669820"/>
                <a:gridCol w="669820"/>
                <a:gridCol w="669820"/>
              </a:tblGrid>
              <a:tr h="58252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№ з/п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</a:rPr>
                        <a:t>Назва модулів і тем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Кількість годин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2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Всього годин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Аудиторні години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Самостійна</a:t>
                      </a:r>
                      <a:r>
                        <a:rPr lang="ru-RU" sz="1800">
                          <a:latin typeface="Times New Roman"/>
                          <a:ea typeface="Times New Roman"/>
                        </a:rPr>
                        <a:t> робота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Всього аудиторних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Лекції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Лабораторні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493">
                <a:tc gridSpan="2">
                  <a:txBody>
                    <a:bodyPr/>
                    <a:lstStyle/>
                    <a:p>
                      <a:pPr marL="450215" indent="-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Модуль 1. </a:t>
                      </a:r>
                      <a:r>
                        <a:rPr lang="uk-UA" sz="1800" b="1" dirty="0" smtClean="0">
                          <a:latin typeface="Times New Roman"/>
                          <a:ea typeface="Times New Roman"/>
                        </a:rPr>
                        <a:t>Теоретичні 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</a:rPr>
                        <a:t>основи дистанційного навчання.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Тема 1.</a:t>
                      </a:r>
                      <a:r>
                        <a:rPr lang="ru-RU" sz="18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Психолого-педагогічні аспекти дистанційного навчання.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Тема 2</a:t>
                      </a:r>
                      <a:r>
                        <a:rPr lang="ru-RU" sz="180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Понятійний апарат дистанційної освіти.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Тема 3.</a:t>
                      </a:r>
                      <a:r>
                        <a:rPr lang="ru-RU" sz="18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Педагогічні технології в системі дистанційної освіти.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/>
              <a:t>Модуль 1. </a:t>
            </a:r>
            <a:r>
              <a:rPr lang="uk-UA" sz="2000" dirty="0" smtClean="0"/>
              <a:t> </a:t>
            </a:r>
            <a:r>
              <a:rPr lang="uk-UA" sz="2000" dirty="0"/>
              <a:t>Теоретичні основи дистанційного </a:t>
            </a:r>
            <a:r>
              <a:rPr lang="uk-UA" sz="2000" dirty="0" smtClean="0"/>
              <a:t>навчання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00163"/>
            <a:ext cx="8858280" cy="4772043"/>
          </a:xfrm>
        </p:spPr>
        <p:txBody>
          <a:bodyPr/>
          <a:lstStyle/>
          <a:p>
            <a:pPr marL="0" indent="544513" algn="just">
              <a:buNone/>
            </a:pP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Зміст та концептуальні засади відкритої освіти. Психологічні особливості взаємодії у дистанційному навчанні. Психолого-педагогічні аспекти дистанційного навчання. Інновації та конфлікти в освіті. 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544513" algn="just">
              <a:buNone/>
            </a:pP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Понятійний апарат дистанційної освіти. Історичні аспекти дистанційного навчання. Соціально-економічні потреби в дистанційній освіті. Основні принципи та моделі дистанційної освіти. Переваги та недоліки дистанційної освіти</a:t>
            </a:r>
            <a:r>
              <a:rPr lang="uk-UA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Соціокультурні </a:t>
            </a: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передумови та організаційні форми дистанційного навчання: західний досвід та перспективи вітчизняної вищої школи. 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544513" algn="just">
              <a:buNone/>
            </a:pP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Педагогічні технології в системі дистанційної освіти. Вимоги до знань та умінь викладача дистанційного навчання. Компетентності викладача дистанційного навчання. 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ü"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МОДУЛЬ 2.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229747"/>
          <a:ext cx="8429684" cy="5485401"/>
        </p:xfrm>
        <a:graphic>
          <a:graphicData uri="http://schemas.openxmlformats.org/drawingml/2006/table">
            <a:tbl>
              <a:tblPr/>
              <a:tblGrid>
                <a:gridCol w="500066"/>
                <a:gridCol w="4468898"/>
                <a:gridCol w="692144"/>
                <a:gridCol w="692144"/>
                <a:gridCol w="692144"/>
                <a:gridCol w="692144"/>
                <a:gridCol w="692144"/>
              </a:tblGrid>
              <a:tr h="28575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№ з/п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Назва модулів і тем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Кількість годин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Всього годин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Аудиторні години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Самостійна</a:t>
                      </a:r>
                      <a:r>
                        <a:rPr lang="ru-RU" sz="1800">
                          <a:latin typeface="Times New Roman"/>
                          <a:ea typeface="Times New Roman"/>
                        </a:rPr>
                        <a:t> робота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Всього аудиторних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Лекції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Лабораторні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7143">
                <a:tc gridSpan="2">
                  <a:txBody>
                    <a:bodyPr/>
                    <a:lstStyle/>
                    <a:p>
                      <a:pPr marL="450215" indent="-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Модуль 2. Практичне впровадження дистанційного навчання. Інтернет – технології в дистанційній освіті</a:t>
                      </a:r>
                      <a:r>
                        <a:rPr lang="uk-UA" sz="1800" b="1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Тема 4.</a:t>
                      </a:r>
                      <a:r>
                        <a:rPr lang="ru-RU" sz="18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Організації дистанційного навчання в закладах освіти.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Тема </a:t>
                      </a:r>
                      <a:r>
                        <a:rPr lang="uk-UA" sz="1800" b="1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800" b="1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Програмні засоби для створення курсів дистанційного навчання.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</a:rPr>
                        <a:t>Тема 6. </a:t>
                      </a:r>
                      <a:r>
                        <a:rPr lang="uk-UA" sz="1800" i="1" dirty="0">
                          <a:latin typeface="Times New Roman"/>
                          <a:ea typeface="Times New Roman"/>
                        </a:rPr>
                        <a:t>Освітні ресурси мережі </a:t>
                      </a:r>
                      <a:r>
                        <a:rPr lang="en-US" sz="1800" i="1" dirty="0">
                          <a:latin typeface="Times New Roman"/>
                          <a:ea typeface="Times New Roman"/>
                        </a:rPr>
                        <a:t>Internet</a:t>
                      </a:r>
                      <a:r>
                        <a:rPr lang="uk-UA" sz="1800" i="1" dirty="0">
                          <a:latin typeface="Times New Roman"/>
                          <a:ea typeface="Times New Roman"/>
                        </a:rPr>
                        <a:t>. Управління комунікативною діяльністю студентів в дистанційній освіті.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/>
              <a:t>Модуль 2. Практичне впровадження дистанційного навчання. Інтернет – технології в дистанційній </a:t>
            </a:r>
            <a:r>
              <a:rPr lang="uk-UA" sz="2000" dirty="0" smtClean="0"/>
              <a:t>освіті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5357850"/>
          </a:xfrm>
        </p:spPr>
        <p:txBody>
          <a:bodyPr/>
          <a:lstStyle/>
          <a:p>
            <a:pPr marL="0" indent="631825" algn="just">
              <a:spcBef>
                <a:spcPts val="0"/>
              </a:spcBef>
              <a:buNone/>
            </a:pP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Стратегія організації дистанційного навчання в закладах освіти. Нормативна документація та економічна схема організації дистанційної освіти в установі. 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631825" algn="just">
              <a:spcBef>
                <a:spcPts val="0"/>
              </a:spcBef>
              <a:buNone/>
            </a:pP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Програмні засоби та оболонки для створення курсів дистанційного навчання. Використання сучасних електронних засобів навчання на базі інтерактивної дошки. </a:t>
            </a:r>
            <a:r>
              <a:rPr lang="uk-UA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Якість </a:t>
            </a: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дистанційної освіти. Умови ефективності дистанційного навчання. Інформаційна безпека в освіті.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631825" algn="just">
              <a:spcBef>
                <a:spcPts val="0"/>
              </a:spcBef>
              <a:buNone/>
            </a:pP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Педагогічні та технічні аспекти вибору платформи дистанційної освіти. Аналіз світового досвіду.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631825" algn="just">
              <a:spcBef>
                <a:spcPts val="0"/>
              </a:spcBef>
              <a:buNone/>
            </a:pP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Освітні ресурси мережі </a:t>
            </a:r>
            <a:r>
              <a:rPr lang="en-US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</a:t>
            </a: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Проектна діяльність, конкурси та олімпіади для студентів в мережі </a:t>
            </a:r>
            <a:r>
              <a:rPr lang="en-US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</a:t>
            </a: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</a:t>
            </a:r>
            <a:r>
              <a:rPr lang="uk-UA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спільнота </a:t>
            </a: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учителів. Мережевий етикет в дистанційній освіті. Управління комунікативною діяльністю студентів в дистанційній освіті</a:t>
            </a:r>
            <a:r>
              <a:rPr lang="uk-UA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МОДУЛЬ 3.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19" y="1643050"/>
          <a:ext cx="8572561" cy="4714907"/>
        </p:xfrm>
        <a:graphic>
          <a:graphicData uri="http://schemas.openxmlformats.org/drawingml/2006/table">
            <a:tbl>
              <a:tblPr/>
              <a:tblGrid>
                <a:gridCol w="669820"/>
                <a:gridCol w="4553641"/>
                <a:gridCol w="669820"/>
                <a:gridCol w="669820"/>
                <a:gridCol w="669820"/>
                <a:gridCol w="669820"/>
                <a:gridCol w="669820"/>
              </a:tblGrid>
              <a:tr h="34856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№ з/п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Назва модулів і тем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Кількість годин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Всього годин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Аудиторні години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Самостійна</a:t>
                      </a:r>
                      <a:r>
                        <a:rPr lang="ru-RU" sz="1800">
                          <a:latin typeface="Times New Roman"/>
                          <a:ea typeface="Times New Roman"/>
                        </a:rPr>
                        <a:t> робота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6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Всього аудиторних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Лекції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Лабораторні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749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Модуль </a:t>
                      </a:r>
                      <a:r>
                        <a:rPr lang="uk-UA" sz="1800" b="1">
                          <a:latin typeface="Times New Roman"/>
                          <a:ea typeface="Times New Roman"/>
                        </a:rPr>
                        <a:t>3. Підготовка навчальних та методичних матеріалів для дистанційної освіти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Тема </a:t>
                      </a:r>
                      <a:r>
                        <a:rPr lang="uk-UA" sz="1800" b="1"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80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Електронні підручники та посібники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Тема </a:t>
                      </a:r>
                      <a:r>
                        <a:rPr lang="uk-UA" sz="1800" b="1"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1800" b="1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Побудова дистанційного курсу.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</a:rPr>
                        <a:t>Тема 9. </a:t>
                      </a: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Проблеми організації дистанційної освіти в освітніх закладах України.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/>
              <a:t>Модуль 3. Підготовка навчальних та методичних матеріалів для дистанційної </a:t>
            </a:r>
            <a:r>
              <a:rPr lang="uk-UA" sz="2000" dirty="0" smtClean="0"/>
              <a:t>освіти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6" y="1228725"/>
            <a:ext cx="8858280" cy="5248275"/>
          </a:xfrm>
        </p:spPr>
        <p:txBody>
          <a:bodyPr/>
          <a:lstStyle/>
          <a:p>
            <a:pPr marL="0" indent="544513" algn="just">
              <a:spcBef>
                <a:spcPts val="0"/>
              </a:spcBef>
              <a:buNone/>
            </a:pP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Електронний підручник: основні характеристики, особливості та технології. Експертиза електронних навчальних матеріалів. Авторське право в дистанційному навчанні. Керування та адміністрування навчальною діяльністю в дистанційній освіті. Системи контролю та тестування в дистанційній освіті.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544513" algn="just">
              <a:spcBef>
                <a:spcPts val="0"/>
              </a:spcBef>
              <a:buNone/>
            </a:pP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Побудова дистанційного курсу. Методичні аспекти створення </a:t>
            </a:r>
            <a:r>
              <a:rPr lang="uk-UA" sz="2200" i="1" dirty="0"/>
              <a:t>І</a:t>
            </a:r>
            <a:r>
              <a:rPr lang="uk-UA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нтернет - курсів</a:t>
            </a: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Структура дистанційного курсу. Створення проекту дистанційного уроку. Аналіз деяких систем підтримки дистанційного навчання: </a:t>
            </a:r>
            <a:r>
              <a:rPr lang="en-US" sz="22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Moodle</a:t>
            </a: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2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Claroline</a:t>
            </a: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2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Dokeos</a:t>
            </a: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544513" algn="just">
              <a:spcBef>
                <a:spcPts val="0"/>
              </a:spcBef>
              <a:buNone/>
            </a:pP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Рефлексія в дистанційному навчанні. Форми аналізу дистанційних занять. Дистанційний урок. 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544513" algn="just">
              <a:spcBef>
                <a:spcPts val="0"/>
              </a:spcBef>
              <a:buNone/>
            </a:pPr>
            <a:r>
              <a:rPr lang="ru-RU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Система </a:t>
            </a:r>
            <a:r>
              <a:rPr lang="ru-RU" sz="22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дистанці</a:t>
            </a:r>
            <a:r>
              <a:rPr lang="uk-UA" sz="22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йної</a:t>
            </a:r>
            <a:r>
              <a:rPr lang="uk-UA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освіти в умовах навчального закладу. Проблеми організації дистанційної освіти в освітніх закладах України.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/>
          <p:cNvSpPr>
            <a:spLocks noChangeArrowheads="1" noChangeShapeType="1" noTextEdit="1"/>
          </p:cNvSpPr>
          <p:nvPr/>
        </p:nvSpPr>
        <p:spPr bwMode="gray">
          <a:xfrm>
            <a:off x="2195513" y="2132013"/>
            <a:ext cx="5689600" cy="7921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en-US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Thank You !</a:t>
            </a:r>
            <a:endParaRPr lang="ru-RU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57419"/>
            <a:ext cx="8229600" cy="2700341"/>
          </a:xfrm>
        </p:spPr>
        <p:txBody>
          <a:bodyPr/>
          <a:lstStyle/>
          <a:p>
            <a:pPr marL="0" indent="631825" algn="just">
              <a:buNone/>
            </a:pPr>
            <a:r>
              <a:rPr lang="uk-UA" sz="2400" dirty="0" smtClean="0">
                <a:latin typeface="+mj-lt"/>
              </a:rPr>
              <a:t>Дистанційне навчання, яке визнане одним з пріоритетних напрямів програми модернізації загальноосвітньої і вищої школи, сприяє створенню умов, необхідних для досягнення нової сучасної якості освіти, а також отримання можливості неперервного підвищення кваліфікації та професійної компетентності.</a:t>
            </a:r>
            <a:endParaRPr lang="ru-RU" sz="2400" dirty="0" smtClean="0">
              <a:latin typeface="+mj-lt"/>
            </a:endParaRPr>
          </a:p>
          <a:p>
            <a:pPr algn="just"/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2" y="1071546"/>
            <a:ext cx="8858280" cy="5248275"/>
          </a:xfrm>
        </p:spPr>
        <p:txBody>
          <a:bodyPr/>
          <a:lstStyle/>
          <a:p>
            <a:pPr>
              <a:buNone/>
            </a:pPr>
            <a:r>
              <a:rPr lang="uk-UA" sz="2400" b="1" i="1" dirty="0" smtClean="0">
                <a:latin typeface="+mj-lt"/>
              </a:rPr>
              <a:t>Дистанційна освіта </a:t>
            </a:r>
            <a:r>
              <a:rPr lang="uk-UA" sz="2400" dirty="0" smtClean="0">
                <a:latin typeface="+mj-lt"/>
              </a:rPr>
              <a:t>- це освітня система, яка забезпечує отримання комплексу знань, умінь, навичок за допомогою дистанційних технологій навчання. </a:t>
            </a:r>
          </a:p>
          <a:p>
            <a:pPr>
              <a:buNone/>
            </a:pPr>
            <a:r>
              <a:rPr lang="uk-UA" sz="2400" dirty="0" smtClean="0">
                <a:latin typeface="+mj-lt"/>
              </a:rPr>
              <a:t>Це поняття включає в себе: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+mj-lt"/>
              </a:rPr>
              <a:t>кадровий склад адміністрації і технічних спеціалістів,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+mj-lt"/>
              </a:rPr>
              <a:t>професорсько-викладацький склад,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+mj-lt"/>
              </a:rPr>
              <a:t>навчальні матеріали й продукти,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+mj-lt"/>
              </a:rPr>
              <a:t>методики навчання і засоби доставки знань тим, хто навчається.</a:t>
            </a:r>
            <a:endParaRPr lang="ru-RU" sz="2400" dirty="0" smtClean="0">
              <a:latin typeface="+mj-lt"/>
            </a:endParaRPr>
          </a:p>
          <a:p>
            <a:pPr>
              <a:buNone/>
            </a:pPr>
            <a:r>
              <a:rPr lang="uk-UA" sz="2400" b="1" i="1" dirty="0" smtClean="0">
                <a:latin typeface="+mj-lt"/>
              </a:rPr>
              <a:t>Дистанційне навчання</a:t>
            </a:r>
            <a:r>
              <a:rPr lang="uk-UA" sz="2400" dirty="0" smtClean="0">
                <a:latin typeface="+mj-lt"/>
              </a:rPr>
              <a:t> - це навчальний процес, при якому усі або частина занять здійснюється з використанням сучасних інформаційних і телекомунікаційних технологій при територіальній віддаленості викладача й учнів.</a:t>
            </a:r>
            <a:endParaRPr lang="ru-RU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2057399"/>
          </a:xfrm>
        </p:spPr>
        <p:txBody>
          <a:bodyPr/>
          <a:lstStyle/>
          <a:p>
            <a:pPr>
              <a:buNone/>
            </a:pPr>
            <a:r>
              <a:rPr lang="uk-UA" sz="2400" dirty="0" smtClean="0">
                <a:latin typeface="+mj-lt"/>
              </a:rPr>
              <a:t>Навчальний процес при дистанційному навчанні містить у собі </a:t>
            </a:r>
            <a:r>
              <a:rPr lang="uk-UA" sz="2400" i="1" dirty="0" smtClean="0">
                <a:latin typeface="+mj-lt"/>
              </a:rPr>
              <a:t>всі основні форми традиційної організації освітнього процесу</a:t>
            </a:r>
            <a:r>
              <a:rPr lang="uk-UA" sz="2400" dirty="0" smtClean="0">
                <a:latin typeface="+mj-lt"/>
              </a:rPr>
              <a:t> та поєднує дослідницьку й самостійну роботу учнів; при цьому реалізація цих форм значно змінюється.</a:t>
            </a:r>
            <a:r>
              <a:rPr lang="uk-UA" sz="2400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 </a:t>
            </a:r>
          </a:p>
          <a:p>
            <a:pPr>
              <a:buNone/>
            </a:pPr>
            <a:r>
              <a:rPr lang="uk-UA" sz="2400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Дистанційне навчання характеризується високим професіоналізмом, прагненням до співробітництва, самоствердженням і високим рівнем комунікації з колегами. Йому властиве значне посилення соціально значущих мотивів: ділового, пізнавального, співробітництва, самореалізації та розвитку, самоствердження й </a:t>
            </a:r>
            <a:r>
              <a:rPr lang="uk-UA" sz="2400" dirty="0" err="1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комунікативності</a:t>
            </a:r>
            <a:r>
              <a:rPr lang="uk-UA" sz="2400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.</a:t>
            </a:r>
            <a:endParaRPr lang="uk-UA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28725"/>
          <a:ext cx="822960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Мета вивчення дисципліни: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214422"/>
            <a:ext cx="8858280" cy="5286412"/>
          </a:xfrm>
        </p:spPr>
        <p:txBody>
          <a:bodyPr/>
          <a:lstStyle/>
          <a:p>
            <a:pPr marL="544513" lvl="1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tx1"/>
                </a:solidFill>
                <a:latin typeface="+mn-lt"/>
              </a:rPr>
              <a:t>знайомство </a:t>
            </a:r>
            <a:r>
              <a:rPr lang="uk-UA" sz="2400" dirty="0">
                <a:solidFill>
                  <a:schemeClr val="tx1"/>
                </a:solidFill>
                <a:latin typeface="+mn-lt"/>
              </a:rPr>
              <a:t>з теоретичними та практичними аспектами використання сучасних інформаційно-телекомунікаційних технологій та дистанційних форм навчання </a:t>
            </a:r>
            <a:r>
              <a:rPr lang="uk-UA" sz="2400" dirty="0">
                <a:latin typeface="+mn-lt"/>
              </a:rPr>
              <a:t>у</a:t>
            </a:r>
            <a:r>
              <a:rPr lang="uk-UA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+mn-lt"/>
              </a:rPr>
              <a:t>професійній педагогічній діяльності: самонавчання, самоосвіта в </a:t>
            </a:r>
            <a:r>
              <a:rPr lang="uk-UA" sz="2400" dirty="0" smtClean="0">
                <a:solidFill>
                  <a:schemeClr val="tx1"/>
                </a:solidFill>
                <a:latin typeface="+mn-lt"/>
              </a:rPr>
              <a:t>підготовці; </a:t>
            </a:r>
          </a:p>
          <a:p>
            <a:pPr marL="544513" lvl="1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tx1"/>
                </a:solidFill>
                <a:latin typeface="+mn-lt"/>
              </a:rPr>
              <a:t>формування </a:t>
            </a:r>
            <a:r>
              <a:rPr lang="uk-UA" sz="2400" dirty="0">
                <a:solidFill>
                  <a:schemeClr val="tx1"/>
                </a:solidFill>
                <a:latin typeface="+mn-lt"/>
              </a:rPr>
              <a:t>фахових </a:t>
            </a:r>
            <a:r>
              <a:rPr lang="uk-UA" sz="2400" dirty="0" err="1">
                <a:solidFill>
                  <a:schemeClr val="tx1"/>
                </a:solidFill>
                <a:latin typeface="+mn-lt"/>
              </a:rPr>
              <a:t>компетентностей</a:t>
            </a:r>
            <a:r>
              <a:rPr lang="uk-UA" sz="2400" dirty="0">
                <a:solidFill>
                  <a:schemeClr val="tx1"/>
                </a:solidFill>
                <a:latin typeface="+mn-lt"/>
              </a:rPr>
              <a:t> майбутніх учителів в області дистанційного </a:t>
            </a:r>
            <a:r>
              <a:rPr lang="uk-UA" sz="2400" dirty="0" smtClean="0">
                <a:solidFill>
                  <a:schemeClr val="tx1"/>
                </a:solidFill>
                <a:latin typeface="+mn-lt"/>
              </a:rPr>
              <a:t>навчання</a:t>
            </a:r>
            <a:r>
              <a:rPr lang="uk-UA" sz="2400" dirty="0">
                <a:latin typeface="+mn-lt"/>
              </a:rPr>
              <a:t>;</a:t>
            </a:r>
            <a:endParaRPr lang="uk-UA" sz="2400" dirty="0" smtClean="0">
              <a:solidFill>
                <a:schemeClr val="tx1"/>
              </a:solidFill>
              <a:latin typeface="+mn-lt"/>
            </a:endParaRPr>
          </a:p>
          <a:p>
            <a:pPr marL="544513" lvl="1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tx1"/>
                </a:solidFill>
                <a:latin typeface="+mn-lt"/>
              </a:rPr>
              <a:t>формування </a:t>
            </a:r>
            <a:r>
              <a:rPr lang="uk-UA" sz="2400" dirty="0">
                <a:solidFill>
                  <a:schemeClr val="tx1"/>
                </a:solidFill>
                <a:latin typeface="+mn-lt"/>
              </a:rPr>
              <a:t>базових знань у сфері організації дистанційного навчання у навчальному </a:t>
            </a:r>
            <a:r>
              <a:rPr lang="uk-UA" sz="2400" dirty="0" smtClean="0">
                <a:solidFill>
                  <a:schemeClr val="tx1"/>
                </a:solidFill>
                <a:latin typeface="+mn-lt"/>
              </a:rPr>
              <a:t>закладі</a:t>
            </a:r>
            <a:r>
              <a:rPr lang="uk-UA" sz="2400" dirty="0" smtClean="0">
                <a:latin typeface="+mn-lt"/>
              </a:rPr>
              <a:t>;</a:t>
            </a:r>
            <a:endParaRPr lang="uk-UA" sz="2400" dirty="0" smtClean="0">
              <a:solidFill>
                <a:schemeClr val="tx1"/>
              </a:solidFill>
              <a:latin typeface="+mn-lt"/>
            </a:endParaRPr>
          </a:p>
          <a:p>
            <a:pPr marL="544513" lvl="1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tx1"/>
                </a:solidFill>
                <a:latin typeface="+mn-lt"/>
              </a:rPr>
              <a:t>оволодіння </a:t>
            </a:r>
            <a:r>
              <a:rPr lang="uk-UA" sz="2400" dirty="0">
                <a:solidFill>
                  <a:schemeClr val="tx1"/>
                </a:solidFill>
                <a:latin typeface="+mn-lt"/>
              </a:rPr>
              <a:t>принципами створення та функціонування дистанційних </a:t>
            </a:r>
            <a:r>
              <a:rPr lang="uk-UA" sz="2400" dirty="0" smtClean="0">
                <a:solidFill>
                  <a:schemeClr val="tx1"/>
                </a:solidFill>
                <a:latin typeface="+mn-lt"/>
              </a:rPr>
              <a:t>курсів; </a:t>
            </a:r>
          </a:p>
          <a:p>
            <a:pPr marL="544513" lvl="1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tx1"/>
                </a:solidFill>
                <a:latin typeface="+mn-lt"/>
              </a:rPr>
              <a:t>набуття </a:t>
            </a:r>
            <a:r>
              <a:rPr lang="uk-UA" sz="2400" dirty="0">
                <a:solidFill>
                  <a:schemeClr val="tx1"/>
                </a:solidFill>
                <a:latin typeface="+mn-lt"/>
              </a:rPr>
              <a:t>вмінь для роботи із електронними підручниками, дистанційними уроками та курсами.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  <a:p>
            <a:pPr marL="544513" lvl="1">
              <a:buFont typeface="Wingdings" pitchFamily="2" charset="2"/>
              <a:buChar char="ü"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Завдання дисципліни</a:t>
            </a:r>
            <a:r>
              <a:rPr lang="uk-UA" i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розкрити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значення основ дистанційних форм навчання в загальній та професійній освіті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людини;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/>
              <a:t>р</a:t>
            </a:r>
            <a:r>
              <a:rPr lang="uk-UA" sz="2400" dirty="0" smtClean="0"/>
              <a:t>озкрити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вплив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засобів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сучасних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інформаційно-комунікаційних технологій та дистанційних форм навчання на науково-технічний та соціально-економічний розвиток суспільства;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ü"/>
            </a:pPr>
            <a:r>
              <a:rPr lang="uk-UA" sz="2400" dirty="0" smtClean="0"/>
              <a:t>ф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ормування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знань та умінь в галузі об’єктивного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оцінювання, аналіз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переваг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недоліків дистанційної освіти;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оволодіння методикою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дистанційного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навчання</a:t>
            </a:r>
            <a:r>
              <a:rPr lang="uk-UA" sz="2400" dirty="0" smtClean="0"/>
              <a:t>,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771911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uk-UA" sz="2400" dirty="0"/>
              <a:t>о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знайомити студентів із основними принципами побудови, типами дистанційних курсів та моделями дистанційної освіти;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400" dirty="0"/>
              <a:t>н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авчити студентів створювати власні дистанційні уроки та курси;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400" dirty="0"/>
              <a:t>з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абезпечити підготовку студентів для подальшої роботи з адміністрування та забезпечення коректної роботи дистанційних курсів. 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white">
          <a:xfrm>
            <a:off x="1142976" y="428604"/>
            <a:ext cx="7391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Завдання дисципліни: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i="1" dirty="0" smtClean="0"/>
              <a:t>Після вивчення дисципліни, студент повинен </a:t>
            </a:r>
            <a:r>
              <a:rPr lang="uk-UA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знати</a:t>
            </a:r>
            <a:r>
              <a:rPr lang="uk-UA" sz="2400" i="1" dirty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629167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uk-UA" sz="2400" dirty="0"/>
              <a:t>п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онятійний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апарат дистанційної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освіти;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400" dirty="0" smtClean="0"/>
              <a:t>о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сновні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принципи та моделі дистанційної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освіти;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400" dirty="0" smtClean="0"/>
              <a:t>о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рганізаційні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 дистанційної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освіти;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400" dirty="0" smtClean="0"/>
              <a:t>с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тратегії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організації дистанційної освіти в навчальних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закладах;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400" dirty="0" smtClean="0"/>
              <a:t>т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ехнології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створення та адміністрування дистанційних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курсів;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400" dirty="0" smtClean="0"/>
              <a:t>х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арактеристики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особливості та технології роботи із електронними посібниками та підручниками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17gl">
  <a:themeElements>
    <a:clrScheme name="sample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cdb2004117gl</Template>
  <TotalTime>284</TotalTime>
  <Words>956</Words>
  <Application>Microsoft PowerPoint</Application>
  <PresentationFormat>Экран (4:3)</PresentationFormat>
  <Paragraphs>187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cdb2004117gl</vt:lpstr>
      <vt:lpstr>ОРГАНІЗАЦІЯ ДИСТАНЦІЙНОГО НАВЧАННЯ  У НАВЧАЛЬНОМУ ЗАКЛАДІ</vt:lpstr>
      <vt:lpstr>Слайд 2</vt:lpstr>
      <vt:lpstr>Слайд 3</vt:lpstr>
      <vt:lpstr>Слайд 4</vt:lpstr>
      <vt:lpstr>Слайд 5</vt:lpstr>
      <vt:lpstr>Мета вивчення дисципліни:</vt:lpstr>
      <vt:lpstr>Завдання дисципліни:</vt:lpstr>
      <vt:lpstr>Слайд 8</vt:lpstr>
      <vt:lpstr>Після вивчення дисципліни, студент повинен знати:</vt:lpstr>
      <vt:lpstr>Після вивчення дисципліни, студент повинен вміти:</vt:lpstr>
      <vt:lpstr>Тематичний план навчального курсу</vt:lpstr>
      <vt:lpstr>МОДУЛЬ 1. </vt:lpstr>
      <vt:lpstr>Модуль 1.  Теоретичні основи дистанційного навчання</vt:lpstr>
      <vt:lpstr>МОДУЛЬ 2.</vt:lpstr>
      <vt:lpstr>Модуль 2. Практичне впровадження дистанційного навчання. Інтернет – технології в дистанційній освіті</vt:lpstr>
      <vt:lpstr>МОДУЛЬ 3.</vt:lpstr>
      <vt:lpstr>Модуль 3. Підготовка навчальних та методичних матеріалів для дистанційної освіти</vt:lpstr>
      <vt:lpstr>Слайд 18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 Template</dc:title>
  <dc:creator>Valued Acer Customer</dc:creator>
  <cp:lastModifiedBy>Valued Acer Customer</cp:lastModifiedBy>
  <cp:revision>32</cp:revision>
  <dcterms:created xsi:type="dcterms:W3CDTF">2010-09-23T06:43:12Z</dcterms:created>
  <dcterms:modified xsi:type="dcterms:W3CDTF">2010-09-24T05:53:24Z</dcterms:modified>
</cp:coreProperties>
</file>